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84" r:id="rId6"/>
    <p:sldId id="261" r:id="rId7"/>
    <p:sldId id="262" r:id="rId8"/>
    <p:sldId id="263" r:id="rId9"/>
    <p:sldId id="264" r:id="rId10"/>
    <p:sldId id="265" r:id="rId11"/>
    <p:sldId id="266" r:id="rId12"/>
    <p:sldId id="285" r:id="rId13"/>
    <p:sldId id="286" r:id="rId14"/>
    <p:sldId id="287" r:id="rId15"/>
    <p:sldId id="28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4082"/>
  </p:normalViewPr>
  <p:slideViewPr>
    <p:cSldViewPr snapToGrid="0" snapToObjects="1">
      <p:cViewPr varScale="1">
        <p:scale>
          <a:sx n="107" d="100"/>
          <a:sy n="107" d="100"/>
        </p:scale>
        <p:origin x="128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F3A0E-01FE-E148-91BF-5B197DE82F98}" type="datetimeFigureOut">
              <a:rPr lang="en-US" smtClean="0"/>
              <a:t>7/16/19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2445C-ADB3-474B-B82F-758EA0E1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2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66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9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22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27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26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0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94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83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34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75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43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50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73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3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21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36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4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930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2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70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6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0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0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53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65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2445C-ADB3-474B-B82F-758EA0E1E6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0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A9743-D8DC-7E4C-9BF2-B5E26BF7D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9F122-6A27-3346-92D3-EF9F31EAC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F7CC-B3DA-A643-A8BB-18F3E055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4E1B4-9F57-9A4E-9765-D74D1A2D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46714-D9CC-A14E-AA8D-5AD03E8F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1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ADCC2-4513-844E-9FCC-CA8818B81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834B2-B408-2F4A-9C85-36B942324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C3947-DB8C-644A-A97E-19BB38DD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50896-8658-0448-A637-B70FEAF1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95459-51C9-0C46-A8B2-2CF4F6A4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60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D9C471-6301-4148-8FC5-70C860189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6CDA6-FBCE-7540-8698-C0CCD6040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D346A-AF6C-0A49-8912-AC844610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A4153-042F-8B4B-A779-4FBABF2B2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A1333-A5DD-1647-A533-50205C4B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8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751AA-C91C-454D-96A1-B585ED399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4B3D4-54ED-2A42-80A1-9DB2445F7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E2295-93A8-F042-A0C8-DA9F88BB2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3C4D9-79D1-274E-BD26-451B6FF5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D81E0-1752-0845-9FD3-4A99EDF30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5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D3F2D-F245-004A-ADF7-521811D6C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214E5-7E76-1946-ABA1-BE347955A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EB82D-0E65-904B-A977-143DB918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F5E4-99B7-BC49-AAAF-CEC07579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87121-26E6-2247-BEB6-4AF4F28F2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9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26B2A-349E-D241-B638-E47E7A976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79D9F-919D-924C-8FBF-6971A3822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E7CD5-FD74-CB46-8781-F201CC62B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26AF-911E-0145-B47B-EAB1C22E1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7/16/19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83D74-48CA-EB46-8DC4-B8963DDF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62235-FDB5-E847-A223-F8840DF1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6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92D1-8DAC-974A-9890-2ACBEEC3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89AF8-BFB6-C642-BC90-FFFC2F3F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F265D-C036-174F-91CF-56C5E5809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B8E2-A7EE-1947-810A-BC655D12B5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B44363-B2A7-F441-A88F-426A3C7AD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135E50-137C-3848-8B1A-D8A39BF7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7/16/19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0A8C2-AC02-D748-8FE3-4B20EBA3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4E5B8C-5003-6648-9200-4948B628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61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24907-D1C4-A94B-B993-A3D690C45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725F84-AD01-DC48-B2A3-9F8EDDA9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7/16/19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2300F3-F044-CD40-80DA-5F17E8672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108B2-DC00-DE4A-9B7D-79B53F14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9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5E7EE4-BD36-DB44-A984-498F8CC6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7/16/19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67D90-D5CE-B54E-B571-ED11D360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BED0D-E839-0A4C-ACAC-8FA75612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85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5C04-E68E-D74C-A1BE-4F6C992B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6D1C7-80A6-4840-A62B-4CF338F6C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51122E-B3AA-274A-A860-F4DD1B5FC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F2973-6CBD-8A41-ACB8-0443EFA6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7/16/19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DE951-45FA-064C-AD1E-D1EBA6739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03B7E-DC4E-5846-A621-95434A014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50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C6F4B-542B-C74D-86E6-AD1FC82B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FBE43-7333-DE44-A02D-14A8E6841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7D64F-EC63-1E49-92DC-A34B9A710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87FEE-FB9E-3944-9FB0-F5633AD62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FA53F-F42F-3343-91B3-0670EB63EA83}" type="datetimeFigureOut">
              <a:rPr lang="en-US" smtClean="0"/>
              <a:t>7/16/19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AB5CF-8A1C-4E4A-A2EE-7B2C43BA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B5254-F58D-EF4D-95CD-DA9B931C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6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D6E99-AE8D-4647-B8A3-410CD0799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FE45B-A450-F14F-B199-29FF92DD4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1B26B-51D0-9D43-B883-250812E9C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FA53F-F42F-3343-91B3-0670EB63EA83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3EA40-6657-714D-B1C1-D658EC611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28A34-CC42-4F43-A45B-02CF9FCC8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48C45-AEE8-AC4F-8F6F-A8E5BE76E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44297-302F-6C48-A30F-C22FE4A85D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3321" y="3681044"/>
            <a:ext cx="5416622" cy="222627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WRITTEN BY DEBBIE MALOBA</a:t>
            </a:r>
            <a:b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WOMEN’S AND CHILDREN’S MINISTRIES DIRECTOR</a:t>
            </a:r>
            <a:b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EAST-CENTRAL AFRICA DIVISION</a:t>
            </a:r>
            <a:b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endParaRPr lang="en-US" sz="12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24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4FA5F5-28AA-9B4B-8F9C-BA9DE7DC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9" y="522514"/>
            <a:ext cx="4240404" cy="3306991"/>
          </a:xfrm>
          <a:solidFill>
            <a:srgbClr val="FFFFFF">
              <a:alpha val="69804"/>
            </a:srgbClr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s-MX" b="1" cap="small" dirty="0"/>
            </a:br>
            <a:br>
              <a:rPr lang="es-MX" b="1" cap="small" dirty="0"/>
            </a:br>
            <a:r>
              <a:rPr lang="es-MX" b="1" cap="small" dirty="0"/>
              <a:t>cinco pasos hacia el</a:t>
            </a:r>
            <a:br>
              <a:rPr lang="es-MX" sz="4900" b="1" cap="small" dirty="0"/>
            </a:br>
            <a:r>
              <a:rPr lang="es-MX" sz="10700" b="1" cap="small" dirty="0">
                <a:solidFill>
                  <a:schemeClr val="accent6">
                    <a:lumMod val="50000"/>
                  </a:schemeClr>
                </a:solidFill>
              </a:rPr>
              <a:t>perdón</a:t>
            </a:r>
            <a:br>
              <a:rPr lang="en-US" sz="3600" dirty="0"/>
            </a:br>
            <a:br>
              <a:rPr lang="en-US" sz="4900" b="1" dirty="0">
                <a:solidFill>
                  <a:schemeClr val="accent6">
                    <a:lumMod val="50000"/>
                  </a:schemeClr>
                </a:solidFill>
                <a:effectLst/>
                <a:latin typeface="Avenir Next" panose="020B0503020202020204" pitchFamily="34" charset="0"/>
              </a:rPr>
            </a:br>
            <a:endParaRPr lang="en-US" sz="3300" b="1" dirty="0">
              <a:solidFill>
                <a:schemeClr val="accent6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EE7FD-9BCA-BF44-99B8-81086C2E5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57" y="362857"/>
            <a:ext cx="3570513" cy="57621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Algunas veces la herida es tan profunda que necesitamos, porque no lo tenemos, el deseo de perdonar. </a:t>
            </a:r>
          </a:p>
          <a:p>
            <a:pPr marL="0" indent="0">
              <a:buNone/>
            </a:pP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Los siguientes cinco pasos nos guiarán en el proceso de desarrollar un corazón amante y perdonador. </a:t>
            </a:r>
            <a:endParaRPr lang="en-US" sz="20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904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D3C97-02A5-1848-A27A-4BA9A054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617" y="827314"/>
            <a:ext cx="9555640" cy="169858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Paso 1: </a:t>
            </a:r>
            <a:r>
              <a:rPr lang="es-MX" b="1" dirty="0">
                <a:solidFill>
                  <a:schemeClr val="bg1"/>
                </a:solidFill>
              </a:rPr>
              <a:t>Reconocer que nosotros mismos hemos sido totalmente perdonados por Dios.</a:t>
            </a:r>
            <a:r>
              <a:rPr lang="es-MX" dirty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53AA-5EBA-C247-A5C6-0009C1DC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960" y="1676607"/>
            <a:ext cx="10499069" cy="298994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3600" b="1" dirty="0">
                <a:solidFill>
                  <a:srgbClr val="92D050"/>
                </a:solidFill>
              </a:rPr>
              <a:t>El darnos cuenta de que Dios nos perdonó totalmente una deuda que nunca hubiéramos podido pagar, nos ayuda a aprender la importancia de perdonar a otros. </a:t>
            </a:r>
            <a:endParaRPr lang="en-US" sz="36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20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D3C97-02A5-1848-A27A-4BA9A054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5" y="1373093"/>
            <a:ext cx="7924799" cy="169858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Paso 2: </a:t>
            </a:r>
            <a:r>
              <a:rPr lang="es-MX" b="1" dirty="0">
                <a:solidFill>
                  <a:schemeClr val="bg1"/>
                </a:solidFill>
              </a:rPr>
              <a:t>Liberar al ofensor de la deuda que pensamos que nos debe a nosotros.</a:t>
            </a:r>
            <a:endParaRPr lang="en-US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53AA-5EBA-C247-A5C6-0009C1DC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5" y="3602599"/>
            <a:ext cx="10638971" cy="298994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Esto involucra el reunir mentalmente la totalidad de nuestros sentimientos hostiles y entregarlos a Cristo.</a:t>
            </a:r>
            <a:endParaRPr lang="en-US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28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28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D3C97-02A5-1848-A27A-4BA9A054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617" y="827314"/>
            <a:ext cx="9555640" cy="169858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Paso 3: </a:t>
            </a:r>
            <a:r>
              <a:rPr lang="es-MX" b="1" dirty="0">
                <a:solidFill>
                  <a:schemeClr val="bg1"/>
                </a:solidFill>
              </a:rPr>
              <a:t>Aceptar a las personas como son y liberarlas de cualquier responsabilidad de satisfacer tus necesidades.</a:t>
            </a:r>
            <a:endParaRPr lang="en-US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53AA-5EBA-C247-A5C6-0009C1DC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986" y="3005285"/>
            <a:ext cx="8084158" cy="298994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Cuando decidimos perdonar como un acto de nuestra voluntad, absolvemos a la otra persona de cualquier responsabilidad de satisfacer nuestras necesidades. 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6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63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D3C97-02A5-1848-A27A-4BA9A054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17" y="1730772"/>
            <a:ext cx="9555640" cy="1698586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FFFF00"/>
                </a:solidFill>
              </a:rPr>
              <a:t>Paso 4: </a:t>
            </a:r>
            <a:r>
              <a:rPr lang="es-MX" b="1" dirty="0">
                <a:solidFill>
                  <a:schemeClr val="bg1"/>
                </a:solidFill>
              </a:rPr>
              <a:t>Ver a aquellas personas a quienes hemos perdonado, como instrumentos de aprendizaje</a:t>
            </a:r>
            <a:endParaRPr lang="en-US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53AA-5EBA-C247-A5C6-0009C1DC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389" y="3407437"/>
            <a:ext cx="10499069" cy="298994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Independientemente de la naturaleza de nuestro dolor o situación, no podemos darnos el lujo de aferrarnos a un espíritu no perdonador. Tenemos que involucrarnos en el proceso de liberar a los demás de la deuda que sentimos que nos deben.</a:t>
            </a:r>
            <a:endParaRPr lang="en-US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18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D3C97-02A5-1848-A27A-4BA9A054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617" y="827314"/>
            <a:ext cx="9555640" cy="1698586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Paso 5: </a:t>
            </a:r>
            <a:r>
              <a:rPr lang="es-MX" b="1" dirty="0">
                <a:solidFill>
                  <a:schemeClr val="bg1"/>
                </a:solidFill>
              </a:rPr>
              <a:t>Hacer reconciliación.</a:t>
            </a:r>
            <a:endParaRPr lang="en-US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53AA-5EBA-C247-A5C6-0009C1DC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960" y="1400468"/>
            <a:ext cx="10499069" cy="298994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Podemos intentar restablecer contacto con amigos, antiguos compañeros de trabajo o miembros de la familia con quienes estamos distanciados</a:t>
            </a: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23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D6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9579429" cy="53884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79428" y="0"/>
            <a:ext cx="2612571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021943"/>
            <a:ext cx="9579427" cy="183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10625" y="1216623"/>
            <a:ext cx="714285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cap="small" dirty="0"/>
              <a:t>CUATRO PREGUNTAS ACERCA DEL </a:t>
            </a:r>
            <a:r>
              <a:rPr lang="es-MX" sz="8800" b="1" cap="small" dirty="0">
                <a:solidFill>
                  <a:schemeClr val="accent6">
                    <a:lumMod val="75000"/>
                  </a:schemeClr>
                </a:solidFill>
                <a:latin typeface="Mufferaw" panose="03080602050302020201" pitchFamily="66" charset="0"/>
              </a:rPr>
              <a:t>PERDÓN</a:t>
            </a:r>
            <a:r>
              <a:rPr lang="es-MX" sz="6600" b="1" cap="small" dirty="0"/>
              <a:t>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701352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143" y="551543"/>
            <a:ext cx="10058400" cy="5657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DBE7F1-6A1A-8B4D-8940-0ABC3DBEB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86" y="365134"/>
            <a:ext cx="5120114" cy="1692794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Pregunta 1:</a:t>
            </a:r>
            <a:endParaRPr lang="en-US" sz="2400" i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DC936-5605-774E-A52F-6CCD6CB0D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80" y="2543499"/>
            <a:ext cx="4932679" cy="397090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3200" b="1" dirty="0"/>
              <a:t>¿Significa el perdón que debemos considerar el pecado o la ofensa como si no tuviera importancia o consecuencias, o como si no fuera realmente tan malo o que pudiera ser simplemente ignorado?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7013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97391"/>
            <a:ext cx="10784649" cy="6493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D5EE78-2930-2B4C-A38E-96FB132A1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200" y="992802"/>
            <a:ext cx="5120114" cy="1692794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Pregunta 2:</a:t>
            </a:r>
            <a:endParaRPr lang="en-US" b="1" i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378FE-0222-A24E-B0CD-DB9125691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065" y="3060704"/>
            <a:ext cx="5581356" cy="34622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4000" b="1" dirty="0"/>
              <a:t>¿Significa el perdón que no habrá consecuencias o castigo por los malos actos? </a:t>
            </a:r>
            <a:endParaRPr lang="en-US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587200" y="2685596"/>
            <a:ext cx="41974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242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B13C5-0C45-B643-B755-44212D849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398" y="602344"/>
            <a:ext cx="3765060" cy="468085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MX" sz="32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Perdonar no significa que excusemos las malas acciones y comportamientos de las personas.</a:t>
            </a:r>
          </a:p>
        </p:txBody>
      </p:sp>
    </p:spTree>
    <p:extLst>
      <p:ext uri="{BB962C8B-B14F-4D97-AF65-F5344CB8AC3E}">
        <p14:creationId xmlns:p14="http://schemas.microsoft.com/office/powerpoint/2010/main" val="793470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7631"/>
            <a:ext cx="12208739" cy="57707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" y="3756991"/>
            <a:ext cx="12208633" cy="3156858"/>
          </a:xfrm>
          <a:prstGeom prst="rect">
            <a:avLst/>
          </a:prstGeom>
          <a:solidFill>
            <a:srgbClr val="FFFF6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C0EF0-8023-4247-BA98-76A0D8DA2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942" y="4188791"/>
            <a:ext cx="11584460" cy="229325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i="1" dirty="0"/>
              <a:t>“Más bien, sean bondadosos y compasivos unos con otros, y perdónense mutuamente, así como Dios los perdonó a ustedes en Cristo”.</a:t>
            </a:r>
          </a:p>
          <a:p>
            <a:pPr marL="0" indent="0" algn="ctr">
              <a:buNone/>
            </a:pPr>
            <a:r>
              <a:rPr lang="es-MX" dirty="0"/>
              <a:t>Efesios 4:32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64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0"/>
            <a:ext cx="10058400" cy="5657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90E8FE-EE3C-714B-9D0A-1C663703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974721"/>
            <a:ext cx="4572000" cy="1692794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Pregunta 3:</a:t>
            </a:r>
            <a:endParaRPr lang="en-US" sz="2400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14F78-5241-2C49-82A6-AFF71B580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92" y="2680541"/>
            <a:ext cx="4795910" cy="28879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3600" b="1" dirty="0"/>
              <a:t>¿Se supone que perdonemos a las personas aun cuando no nos solicitan ese perdón?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7170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44297" y="1411130"/>
            <a:ext cx="6450882" cy="362862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41285-81D9-1448-B673-8ADEBA398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314" y="2360023"/>
            <a:ext cx="8157029" cy="42592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Desde la misma cruz, </a:t>
            </a:r>
            <a:r>
              <a:rPr lang="es-MX" sz="3000" b="1" dirty="0">
                <a:solidFill>
                  <a:schemeClr val="accent6">
                    <a:lumMod val="50000"/>
                  </a:schemeClr>
                </a:solidFill>
                <a:latin typeface="Mufferaw" panose="03080602050302020201" pitchFamily="66" charset="0"/>
              </a:rPr>
              <a:t>Jesús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 intercedió por todos sus acusadores, abusadores, desertores; y un centurión romano que estaba parado cerca pudo escuchar su abnegada plegaria. Asombrado por la actividad sobrenatural que rodeó el evento de la crucifixión y por el sobrenatural espíritu de ternura y perdón manifestado por Jesús de </a:t>
            </a:r>
            <a:r>
              <a:rPr lang="es-MX" dirty="0" err="1">
                <a:solidFill>
                  <a:schemeClr val="accent6">
                    <a:lumMod val="50000"/>
                  </a:schemeClr>
                </a:solidFill>
              </a:rPr>
              <a:t>Nazareth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, el centurión exclamó “—¡Verdaderamente este hombre era el Hijo de Dios!” (Marcos 15:39, NVI). </a:t>
            </a:r>
            <a:r>
              <a:rPr lang="es-MX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</a:rPr>
              <a:t>El soldado romano fue testigo del perdón que brotaba del corazón de Jesús y eso transformó su propio corazón, trayéndolo a un sitio de fe y confianza. 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0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48343" y="1016000"/>
            <a:ext cx="10058400" cy="56578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A5E27-B5B2-C147-AAFD-0C4C7835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2645" y="2737853"/>
            <a:ext cx="5120113" cy="34622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4800" b="1" dirty="0"/>
              <a:t>¿Cómo podemos amar a nuestros enemigos?</a:t>
            </a:r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AF88D4-7216-8347-BE29-28E833B72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099" y="667259"/>
            <a:ext cx="4233203" cy="16927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Pregunta 5:</a:t>
            </a:r>
            <a:endParaRPr lang="en-US" sz="2400" i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520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" y="-91861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09522" y="568030"/>
            <a:ext cx="6545942" cy="6110514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364E5-4F75-3846-8CFB-9EF6878B8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610" y="1126829"/>
            <a:ext cx="4904591" cy="499291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</a:rPr>
              <a:t>El perdonar a otros no es fácil y no siempre podemos hacerlo rápidamente, pero es importante mantener la conexión vital de una saludable relación con Dios y con todas las personas con las que nos cruzamos en nuestro camino. 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576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DE20-AC7A-064B-9CB4-855D3E2A3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944" y="1291771"/>
            <a:ext cx="4368800" cy="33813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MX" b="1" cap="small" dirty="0">
                <a:solidFill>
                  <a:schemeClr val="accent6">
                    <a:lumMod val="50000"/>
                  </a:schemeClr>
                </a:solidFill>
              </a:rPr>
              <a:t>CUATRO </a:t>
            </a:r>
            <a:r>
              <a:rPr lang="es-MX" b="1" cap="small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HERRAMIENTAS</a:t>
            </a:r>
            <a:r>
              <a:rPr lang="es-MX" b="1" cap="small" dirty="0">
                <a:solidFill>
                  <a:schemeClr val="accent6">
                    <a:lumMod val="50000"/>
                  </a:schemeClr>
                </a:solidFill>
              </a:rPr>
              <a:t> PARA LOGRAR TENER UN </a:t>
            </a:r>
            <a:r>
              <a:rPr lang="es-MX" b="1" cap="small" dirty="0">
                <a:solidFill>
                  <a:srgbClr val="FF0000"/>
                </a:solidFill>
              </a:rPr>
              <a:t>CORAZÓN</a:t>
            </a:r>
            <a:r>
              <a:rPr lang="es-MX" b="1" cap="small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5300" b="1" cap="small" dirty="0">
                <a:solidFill>
                  <a:schemeClr val="accent2">
                    <a:lumMod val="50000"/>
                  </a:schemeClr>
                </a:solidFill>
                <a:latin typeface="Mufferaw" panose="03080602050302020201" pitchFamily="66" charset="0"/>
              </a:rPr>
              <a:t>AMANTE</a:t>
            </a:r>
            <a:r>
              <a:rPr lang="es-MX" b="1" cap="small" dirty="0">
                <a:solidFill>
                  <a:schemeClr val="accent6">
                    <a:lumMod val="50000"/>
                  </a:schemeClr>
                </a:solidFill>
              </a:rPr>
              <a:t> Y </a:t>
            </a:r>
            <a:r>
              <a:rPr lang="es-MX" sz="5300" b="1" cap="small" dirty="0">
                <a:solidFill>
                  <a:srgbClr val="00B0F0"/>
                </a:solidFill>
                <a:latin typeface="Mufferaw" panose="03080602050302020201" pitchFamily="66" charset="0"/>
              </a:rPr>
              <a:t>PERDONADOR </a:t>
            </a:r>
            <a:endParaRPr lang="en-US" sz="4900" dirty="0">
              <a:solidFill>
                <a:srgbClr val="00B0F0"/>
              </a:solidFill>
              <a:effectLst/>
              <a:latin typeface="Mufferaw" panose="03080602050302020201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3AF87-72B0-804F-BDD3-3E9F2D9DB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796" y="4469541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i="1" dirty="0">
                <a:latin typeface="Book Antiqua" panose="02040602050305030304" pitchFamily="18" charset="0"/>
              </a:rPr>
              <a:t>These four tools can reap the harvest of a loving and forgiving heart.</a:t>
            </a:r>
            <a:r>
              <a:rPr lang="en-US" sz="2400" i="1" dirty="0">
                <a:effectLst/>
                <a:latin typeface="Book Antiqua" panose="02040602050305030304" pitchFamily="18" charset="0"/>
              </a:rPr>
              <a:t> </a:t>
            </a:r>
            <a:endParaRPr lang="en-US" sz="2400" i="1" dirty="0">
              <a:latin typeface="Book Antiqua" panose="0204060205030503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2610" y="342608"/>
            <a:ext cx="6858000" cy="61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76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60EF-6067-C047-B2D6-A27B211D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92" y="546718"/>
            <a:ext cx="6729045" cy="1312688"/>
          </a:xfrm>
        </p:spPr>
        <p:txBody>
          <a:bodyPr>
            <a:normAutofit/>
          </a:bodyPr>
          <a:lstStyle/>
          <a:p>
            <a:r>
              <a:rPr lang="es-MX" b="1" dirty="0">
                <a:latin typeface="Arial Rounded MT Bold" panose="020F0704030504030204" pitchFamily="34" charset="0"/>
              </a:rPr>
              <a:t>Herramienta  1:</a:t>
            </a:r>
            <a:endParaRPr lang="en-US" sz="32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74D6A-A725-FF4A-BF98-A8B063CED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49" y="1847838"/>
            <a:ext cx="5820780" cy="2140585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MX" sz="4000" b="1" dirty="0">
                <a:solidFill>
                  <a:schemeClr val="accent6">
                    <a:lumMod val="50000"/>
                  </a:schemeClr>
                </a:solidFill>
              </a:rPr>
              <a:t>Nombra al ofensor. </a:t>
            </a:r>
            <a:r>
              <a:rPr lang="es-MX" sz="4000" dirty="0">
                <a:solidFill>
                  <a:schemeClr val="accent6">
                    <a:lumMod val="50000"/>
                  </a:schemeClr>
                </a:solidFill>
              </a:rPr>
              <a:t>Reconoce que aquello que el ofensor hizo, te lastima y que te estás esforzando por perdonar. 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40248" y="642532"/>
            <a:ext cx="6894284" cy="56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00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9FC7-ACBF-A641-9652-CED7F36E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6693876" cy="1325563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Herramienta 2: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A2D8F-9D0F-D144-A7CF-86E2B2F8A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609220" cy="337592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s-MX" sz="3200" b="1" dirty="0">
                <a:solidFill>
                  <a:schemeClr val="accent6">
                    <a:lumMod val="50000"/>
                  </a:schemeClr>
                </a:solidFill>
              </a:rPr>
              <a:t>Ora por el ofensor.</a:t>
            </a:r>
            <a:r>
              <a:rPr lang="es-MX" sz="3200" dirty="0">
                <a:solidFill>
                  <a:schemeClr val="accent6">
                    <a:lumMod val="50000"/>
                  </a:schemeClr>
                </a:solidFill>
              </a:rPr>
              <a:t> Al tratar de perdonar, asume lo mejor respecto al ofensor y recuerda tu propio pecado. Ora por el ofensor. Ora por ti mismo. Pide a un amigo que ore por ti. Pide a tu grupo pequeño que ore por ti. </a:t>
            </a:r>
            <a:endParaRPr lang="en-US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yellow flower&#10;&#10;Description automatically generated">
            <a:extLst>
              <a:ext uri="{FF2B5EF4-FFF2-40B4-BE49-F238E27FC236}">
                <a16:creationId xmlns:a16="http://schemas.microsoft.com/office/drawing/2014/main" id="{0E8A804A-9533-6947-9DB7-47F9335328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534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303DF-698A-B744-AC97-5733A795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769258"/>
            <a:ext cx="6406940" cy="1723044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Herramienta 3: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500B7-27C0-2E45-B5EB-AA5F965D4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55" y="2279018"/>
            <a:ext cx="6131169" cy="38990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MX" sz="3200" b="1" dirty="0">
                <a:latin typeface="Arial Rounded MT Bold" panose="020F0704030504030204" pitchFamily="34" charset="0"/>
              </a:rPr>
              <a:t>Reclama el cumplimiento de promesas bíblicas</a:t>
            </a:r>
            <a:r>
              <a:rPr lang="es-MX" sz="3200" dirty="0">
                <a:latin typeface="Arial Rounded MT Bold" panose="020F0704030504030204" pitchFamily="34" charset="0"/>
              </a:rPr>
              <a:t>. Parece imposible perdonar a tus enemigos, pero con Dios, todo es posible. Memoriza textos de la Biblia tales como los que se han mencionado anteriormente. </a:t>
            </a:r>
            <a:endParaRPr lang="en-US" sz="2400" dirty="0"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57387" y="605528"/>
            <a:ext cx="6860008" cy="564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32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79D6-80CC-FC4D-9A67-89A72883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03325"/>
            <a:ext cx="7725508" cy="1325563"/>
          </a:xfrm>
        </p:spPr>
        <p:txBody>
          <a:bodyPr>
            <a:normAutofit/>
          </a:bodyPr>
          <a:lstStyle/>
          <a:p>
            <a:r>
              <a:rPr lang="es-MX" b="1" dirty="0">
                <a:latin typeface="Arial Rounded MT Bold" panose="020F0704030504030204" pitchFamily="34" charset="0"/>
              </a:rPr>
              <a:t>Herramienta 4:</a:t>
            </a:r>
            <a:endParaRPr lang="en-US" sz="32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D5394-5000-9540-AF36-001AB2553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59" y="2451197"/>
            <a:ext cx="6273482" cy="3804460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s-MX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Practica el perdón.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 Lee historias, tanto bíblicas como biográficas, de personas que han ofrecido perdones “imposibles”. Aun cuando no sientas la disposición de hacerlo, haz a un lado la ira y el dolor, el resentimiento y la amargura. Este proceso te traerá sanidad y entonces podrás reasumir relaciones saludables con los demás y con Dios.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24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yellow flower&#10;&#10;Description automatically generated">
            <a:extLst>
              <a:ext uri="{FF2B5EF4-FFF2-40B4-BE49-F238E27FC236}">
                <a16:creationId xmlns:a16="http://schemas.microsoft.com/office/drawing/2014/main" id="{1FEBE0B6-58FB-1C48-A4C9-318999851C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7273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15577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19F05E-60FC-9541-922B-D43965911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56" y="2464931"/>
            <a:ext cx="4204137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800" b="1" dirty="0">
                <a:solidFill>
                  <a:schemeClr val="accent6">
                    <a:lumMod val="50000"/>
                  </a:schemeClr>
                </a:solidFill>
                <a:latin typeface="Bodoni MT" panose="02070603080606020203" pitchFamily="18" charset="0"/>
                <a:cs typeface="Aharoni" panose="02010803020104030203" pitchFamily="2" charset="-79"/>
              </a:rPr>
              <a:t>Nuestro objetivo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Bodoni MT" panose="02070603080606020203" pitchFamily="18" charset="0"/>
              <a:cs typeface="Aharoni" panose="02010803020104030203" pitchFamily="2" charset="-79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72516" y="3807685"/>
            <a:ext cx="11619484" cy="2736257"/>
          </a:xfrm>
          <a:prstGeom prst="rect">
            <a:avLst/>
          </a:prstGeom>
          <a:solidFill>
            <a:srgbClr val="FFFF6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Aprender algunas técnicas que se necesitan para manejar el desafío del perdón y tener un corazón perdonador.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Necesitamos captar la importancia eterna de lo que un corazón amante y perdonador hace en favor de ti, la persona ofendida y lo que tu amante y perdonador corazón puede hacer por el ofensor.</a:t>
            </a:r>
          </a:p>
        </p:txBody>
      </p:sp>
    </p:spTree>
    <p:extLst>
      <p:ext uri="{BB962C8B-B14F-4D97-AF65-F5344CB8AC3E}">
        <p14:creationId xmlns:p14="http://schemas.microsoft.com/office/powerpoint/2010/main" val="3905150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1BECC-C769-094A-8A11-C79E052A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99" y="1353882"/>
            <a:ext cx="3172872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Avenir Next" panose="020B0503020202020204" pitchFamily="34" charset="0"/>
              </a:rPr>
              <a:t>El </a:t>
            </a:r>
            <a:r>
              <a:rPr lang="en-US" sz="6000" b="1" dirty="0" err="1">
                <a:latin typeface="Avenir Next" panose="020B0503020202020204" pitchFamily="34" charset="0"/>
              </a:rPr>
              <a:t>sueño</a:t>
            </a:r>
            <a:endParaRPr lang="en-US" sz="6000" b="1" dirty="0">
              <a:latin typeface="Avenir Next" panose="020B0503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80586" y="3275050"/>
            <a:ext cx="10784114" cy="3004536"/>
          </a:xfrm>
          <a:prstGeom prst="rect">
            <a:avLst/>
          </a:prstGeom>
          <a:solidFill>
            <a:srgbClr val="FFFF66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2868F-A7EE-5942-BF6C-4544E0AFF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0586" y="3337139"/>
            <a:ext cx="10350157" cy="29029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dirty="0"/>
              <a:t>Esaú se estaba preparando para ir a luchar contra su hermano Jacob. Estaba lleno de ira y quería vengarse. Pero esa noche, en un sueño, a Esaú se le dio un corazón amante y perdonador hacia Jacob. Mientras tanto, Jacob pasó la noche entera intentando sujetar y luchando literalmente contra Dios antes de que fuera capaz de aceptar el perdón de Dios y su bendición que le iba a permitir recibir el inesperado perdón de su hermano Esaú.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8881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D3C7D9-C018-C641-9DAB-A0E309AA7699}"/>
              </a:ext>
            </a:extLst>
          </p:cNvPr>
          <p:cNvSpPr txBox="1"/>
          <p:nvPr/>
        </p:nvSpPr>
        <p:spPr>
          <a:xfrm>
            <a:off x="679424" y="1958877"/>
            <a:ext cx="79538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cap="small" dirty="0">
                <a:solidFill>
                  <a:srgbClr val="FFFF00"/>
                </a:solidFill>
                <a:latin typeface="Mufferaw" panose="03080602050302020201" pitchFamily="66" charset="0"/>
              </a:rPr>
              <a:t>historia ilustrativa de un</a:t>
            </a:r>
          </a:p>
          <a:p>
            <a:r>
              <a:rPr lang="es-MX" sz="6000" b="1" cap="small" dirty="0">
                <a:solidFill>
                  <a:srgbClr val="FFFF00"/>
                </a:solidFill>
                <a:latin typeface="Mufferaw" panose="03080602050302020201" pitchFamily="66" charset="0"/>
              </a:rPr>
              <a:t>corazón amante y perdonador </a:t>
            </a:r>
            <a:endParaRPr lang="en-US" sz="13800" dirty="0">
              <a:solidFill>
                <a:srgbClr val="FFFF00"/>
              </a:solidFill>
              <a:effectLst/>
              <a:latin typeface="Mufferaw" panose="030806020503020202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802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99401-5E52-E24D-A1C4-7FAC2CB2D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828776"/>
            <a:ext cx="6386287" cy="5072770"/>
          </a:xfrm>
        </p:spPr>
        <p:txBody>
          <a:bodyPr anchor="ctr">
            <a:normAutofit/>
          </a:bodyPr>
          <a:lstStyle/>
          <a:p>
            <a:pPr lvl="0"/>
            <a:r>
              <a:rPr lang="es-MX" dirty="0"/>
              <a:t>Es un acto poderoso.</a:t>
            </a:r>
            <a:endParaRPr lang="en-US" dirty="0"/>
          </a:p>
          <a:p>
            <a:pPr lvl="0"/>
            <a:r>
              <a:rPr lang="es-MX" dirty="0"/>
              <a:t>Golpea nuestro corazón y nos deja </a:t>
            </a:r>
          </a:p>
          <a:p>
            <a:pPr marL="0" lvl="0" indent="0">
              <a:buNone/>
            </a:pPr>
            <a:r>
              <a:rPr lang="es-MX" dirty="0"/>
              <a:t>“con la boca abierta” </a:t>
            </a:r>
            <a:endParaRPr lang="en-US" dirty="0"/>
          </a:p>
          <a:p>
            <a:pPr lvl="0"/>
            <a:r>
              <a:rPr lang="es-MX" dirty="0"/>
              <a:t>Nos hace que nos hagamos la </a:t>
            </a:r>
          </a:p>
          <a:p>
            <a:pPr marL="0" lvl="0" indent="0">
              <a:buNone/>
            </a:pPr>
            <a:r>
              <a:rPr lang="es-MX" dirty="0"/>
              <a:t>pregunta:</a:t>
            </a:r>
          </a:p>
          <a:p>
            <a:pPr marL="0" lvl="0" indent="0">
              <a:buNone/>
            </a:pPr>
            <a:r>
              <a:rPr lang="es-MX" dirty="0"/>
              <a:t> “¿Cómo puedes encontrar perdón </a:t>
            </a:r>
          </a:p>
          <a:p>
            <a:pPr marL="0" lvl="0" indent="0">
              <a:buNone/>
            </a:pPr>
            <a:r>
              <a:rPr lang="es-MX" dirty="0"/>
              <a:t>en tu corazón  por un acto tan cruel </a:t>
            </a:r>
          </a:p>
          <a:p>
            <a:pPr marL="0" lvl="0" indent="0">
              <a:buNone/>
            </a:pPr>
            <a:r>
              <a:rPr lang="es-MX" dirty="0"/>
              <a:t>e inhumano?  El corazón natural</a:t>
            </a:r>
          </a:p>
          <a:p>
            <a:pPr marL="0" lvl="0" indent="0">
              <a:buNone/>
            </a:pPr>
            <a:r>
              <a:rPr lang="es-MX" dirty="0"/>
              <a:t>busca ciertamente la venganza”. 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1911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8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19349F-56D8-A744-88EB-1F4F0F366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552" y="313530"/>
            <a:ext cx="10264389" cy="1587841"/>
          </a:xfrm>
          <a:noFill/>
        </p:spPr>
        <p:txBody>
          <a:bodyPr>
            <a:noAutofit/>
          </a:bodyPr>
          <a:lstStyle/>
          <a:p>
            <a:pPr algn="ctr"/>
            <a:r>
              <a:rPr lang="es-MX" b="1" dirty="0">
                <a:solidFill>
                  <a:srgbClr val="FFFF00"/>
                </a:solidFill>
              </a:rPr>
              <a:t>¿Cómo puedes encontrar en tu corazón el deseo de perdonar? </a:t>
            </a:r>
            <a:endParaRPr lang="en-US" sz="2400" dirty="0">
              <a:solidFill>
                <a:srgbClr val="FFFF00"/>
              </a:solidFill>
              <a:effectLst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F55D-2F6C-4E46-B141-F6544D09A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43937"/>
            <a:ext cx="12192000" cy="4455886"/>
          </a:xfrm>
          <a:solidFill>
            <a:srgbClr val="FFFF00">
              <a:alpha val="80000"/>
            </a:srgbClr>
          </a:solidFill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s-MX" dirty="0">
                <a:latin typeface="Arial Rounded MT Bold" panose="020F0704030504030204" pitchFamily="34" charset="0"/>
              </a:rPr>
              <a:t>Vamos a examinar algunas de las enseñanzas de Jesús mismo para poder encontrar el marco adecuado del perdón. Vamos a leer las palabras registradas en Mateo 18:15-17, las cuales describen el escenario de una persona ofendida que posee un corazón perdonador y que confronta al ofensor. Aprenderemos con ello cuáles son las instrucciones de Jesús acerca del perdón. 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1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C10A9-F70B-B04B-9E3A-081BA2CA3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63" y="1806933"/>
            <a:ext cx="11451473" cy="3060412"/>
          </a:xfrm>
          <a:solidFill>
            <a:srgbClr val="FFFF66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dirty="0"/>
              <a:t>“Si tu hermano peca contra ti, ve a solas con él y hazle ver su falta. Si te hace caso, has ganado a tu hermano. </a:t>
            </a:r>
            <a:r>
              <a:rPr lang="es-MX" baseline="30000" dirty="0"/>
              <a:t> </a:t>
            </a:r>
            <a:r>
              <a:rPr lang="es-MX" dirty="0"/>
              <a:t>Pero, si no, lleva contigo a uno o dos más, para que ‘todo asunto se resuelva mediante el testimonio de dos o tres testigos´.</a:t>
            </a:r>
          </a:p>
          <a:p>
            <a:pPr marL="0" indent="0" algn="ctr">
              <a:buNone/>
            </a:pPr>
            <a:r>
              <a:rPr lang="es-MX" baseline="30000" dirty="0"/>
              <a:t> </a:t>
            </a:r>
            <a:r>
              <a:rPr lang="es-MX" dirty="0"/>
              <a:t>Si se niega a hacerles caso a ellos, díselo a la iglesia; y, si incluso a la iglesia no le hace caso, trátalo como si fuera un incrédulo o un renegado”.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87435" y="4544179"/>
            <a:ext cx="26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Mateo 18:15-17, NVI.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67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90422-A65E-2942-83FE-BF649C92B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0308" y="289699"/>
            <a:ext cx="6333635" cy="6094879"/>
          </a:xfrm>
        </p:spPr>
        <p:txBody>
          <a:bodyPr anchor="ctr">
            <a:normAutofit/>
          </a:bodyPr>
          <a:lstStyle/>
          <a:p>
            <a:pPr lvl="0"/>
            <a:r>
              <a:rPr lang="es-MX" dirty="0">
                <a:solidFill>
                  <a:srgbClr val="FFFF00"/>
                </a:solidFill>
              </a:rPr>
              <a:t>La persona ofendida debe iniciar una reunión con el ofensor. </a:t>
            </a:r>
            <a:endParaRPr lang="en-US" dirty="0">
              <a:solidFill>
                <a:srgbClr val="FFFF00"/>
              </a:solidFill>
            </a:endParaRPr>
          </a:p>
          <a:p>
            <a:pPr lvl="0"/>
            <a:r>
              <a:rPr lang="es-MX" dirty="0">
                <a:solidFill>
                  <a:srgbClr val="FFFF00"/>
                </a:solidFill>
              </a:rPr>
              <a:t>El objetivo del encuentro es para tratar de lograr la reconciliación y la sanidad. </a:t>
            </a:r>
            <a:endParaRPr lang="en-US" dirty="0">
              <a:solidFill>
                <a:srgbClr val="FFFF00"/>
              </a:solidFill>
            </a:endParaRPr>
          </a:p>
          <a:p>
            <a:pPr lvl="0"/>
            <a:r>
              <a:rPr lang="es-MX" dirty="0">
                <a:solidFill>
                  <a:srgbClr val="FFFF00"/>
                </a:solidFill>
              </a:rPr>
              <a:t>La persona ofendida debe tratar el asunto con una medida de discreción, teniendo cuidado de no hacer pública la ofensa o la reunión. </a:t>
            </a:r>
            <a:endParaRPr lang="en-US" dirty="0">
              <a:solidFill>
                <a:srgbClr val="FFFF00"/>
              </a:solidFill>
            </a:endParaRPr>
          </a:p>
          <a:p>
            <a:pPr lvl="0"/>
            <a:r>
              <a:rPr lang="es-MX" dirty="0">
                <a:solidFill>
                  <a:srgbClr val="FFFF00"/>
                </a:solidFill>
              </a:rPr>
              <a:t>Si es necesario, este paso se puede repetir con uno o dos testigos adicionales en la reunión.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06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1138</Words>
  <Application>Microsoft Macintosh PowerPoint</Application>
  <PresentationFormat>Widescreen</PresentationFormat>
  <Paragraphs>92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 Rounded MT Bold</vt:lpstr>
      <vt:lpstr>Avenir Next</vt:lpstr>
      <vt:lpstr>Bodoni MT</vt:lpstr>
      <vt:lpstr>Book Antiqua</vt:lpstr>
      <vt:lpstr>Calibri</vt:lpstr>
      <vt:lpstr>Calibri Light</vt:lpstr>
      <vt:lpstr>Mufferaw</vt:lpstr>
      <vt:lpstr>Office Theme</vt:lpstr>
      <vt:lpstr>PowerPoint Presentation</vt:lpstr>
      <vt:lpstr>PowerPoint Presentation</vt:lpstr>
      <vt:lpstr>Nuestro objetivo </vt:lpstr>
      <vt:lpstr>El sueño</vt:lpstr>
      <vt:lpstr>PowerPoint Presentation</vt:lpstr>
      <vt:lpstr>PowerPoint Presentation</vt:lpstr>
      <vt:lpstr>¿Cómo puedes encontrar en tu corazón el deseo de perdonar? </vt:lpstr>
      <vt:lpstr>PowerPoint Presentation</vt:lpstr>
      <vt:lpstr>PowerPoint Presentation</vt:lpstr>
      <vt:lpstr>  cinco pasos hacia el perdón  </vt:lpstr>
      <vt:lpstr>Paso 1: Reconocer que nosotros mismos hemos sido totalmente perdonados por Dios. </vt:lpstr>
      <vt:lpstr>Paso 2: Liberar al ofensor de la deuda que pensamos que nos debe a nosotros.</vt:lpstr>
      <vt:lpstr>Paso 3: Aceptar a las personas como son y liberarlas de cualquier responsabilidad de satisfacer tus necesidades.</vt:lpstr>
      <vt:lpstr>Paso 4: Ver a aquellas personas a quienes hemos perdonado, como instrumentos de aprendizaje</vt:lpstr>
      <vt:lpstr>Paso 5: Hacer reconciliación.</vt:lpstr>
      <vt:lpstr>PowerPoint Presentation</vt:lpstr>
      <vt:lpstr>Pregunta 1:</vt:lpstr>
      <vt:lpstr>Pregunta 2:</vt:lpstr>
      <vt:lpstr>PowerPoint Presentation</vt:lpstr>
      <vt:lpstr>Pregunta 3:</vt:lpstr>
      <vt:lpstr>PowerPoint Presentation</vt:lpstr>
      <vt:lpstr>Pregunta 5:</vt:lpstr>
      <vt:lpstr>PowerPoint Presentation</vt:lpstr>
      <vt:lpstr>CUATRO HERRAMIENTAS PARA LOGRAR TENER UN CORAZÓN AMANTE Y PERDONADOR </vt:lpstr>
      <vt:lpstr>Herramienta  1:</vt:lpstr>
      <vt:lpstr>Herramienta 2:</vt:lpstr>
      <vt:lpstr>Herramienta 3:</vt:lpstr>
      <vt:lpstr>Herramienta 4: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Arrais, Raquel</dc:creator>
  <cp:lastModifiedBy>Turner, Rebecca</cp:lastModifiedBy>
  <cp:revision>24</cp:revision>
  <dcterms:created xsi:type="dcterms:W3CDTF">2019-03-20T14:45:22Z</dcterms:created>
  <dcterms:modified xsi:type="dcterms:W3CDTF">2019-07-16T17:13:19Z</dcterms:modified>
</cp:coreProperties>
</file>